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32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6.png" ContentType="image/png"/>
  <Override PartName="/ppt/media/image20.jpeg" ContentType="image/jpeg"/>
  <Override PartName="/ppt/media/image17.png" ContentType="image/png"/>
  <Override PartName="/ppt/media/image18.png" ContentType="image/png"/>
  <Override PartName="/ppt/media/image9.png" ContentType="image/png"/>
  <Override PartName="/ppt/media/image28.png" ContentType="image/png"/>
  <Override PartName="/ppt/media/image11.jpeg" ContentType="image/jpeg"/>
  <Override PartName="/ppt/media/image30.png" ContentType="image/png"/>
  <Override PartName="/ppt/media/image1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36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25.png" ContentType="image/png"/>
  <Override PartName="/ppt/media/image2.jpeg" ContentType="image/jpeg"/>
  <Override PartName="/ppt/media/image19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" Target="slides/slide1.xml"/><Relationship Id="rId42" Type="http://schemas.openxmlformats.org/officeDocument/2006/relationships/slide" Target="slides/slide2.xml"/><Relationship Id="rId43" Type="http://schemas.openxmlformats.org/officeDocument/2006/relationships/slide" Target="slides/slide3.xml"/><Relationship Id="rId44" Type="http://schemas.openxmlformats.org/officeDocument/2006/relationships/slide" Target="slides/slide4.xml"/><Relationship Id="rId45" Type="http://schemas.openxmlformats.org/officeDocument/2006/relationships/slide" Target="slides/slide5.xml"/><Relationship Id="rId46" Type="http://schemas.openxmlformats.org/officeDocument/2006/relationships/slide" Target="slides/slide6.xml"/><Relationship Id="rId47" Type="http://schemas.openxmlformats.org/officeDocument/2006/relationships/slide" Target="slides/slide7.xml"/><Relationship Id="rId48" Type="http://schemas.openxmlformats.org/officeDocument/2006/relationships/slide" Target="slides/slide8.xml"/><Relationship Id="rId49" Type="http://schemas.openxmlformats.org/officeDocument/2006/relationships/slide" Target="slides/slide9.xml"/><Relationship Id="rId50" Type="http://schemas.openxmlformats.org/officeDocument/2006/relationships/slide" Target="slides/slide10.xml"/><Relationship Id="rId51" Type="http://schemas.openxmlformats.org/officeDocument/2006/relationships/slide" Target="slides/slide11.xml"/><Relationship Id="rId52" Type="http://schemas.openxmlformats.org/officeDocument/2006/relationships/slide" Target="slides/slide12.xml"/><Relationship Id="rId53" Type="http://schemas.openxmlformats.org/officeDocument/2006/relationships/slide" Target="slides/slide13.xml"/><Relationship Id="rId54" Type="http://schemas.openxmlformats.org/officeDocument/2006/relationships/slide" Target="slides/slide14.xml"/><Relationship Id="rId55" Type="http://schemas.openxmlformats.org/officeDocument/2006/relationships/slide" Target="slides/slide15.xml"/><Relationship Id="rId56" Type="http://schemas.openxmlformats.org/officeDocument/2006/relationships/slide" Target="slides/slide16.xml"/><Relationship Id="rId57" Type="http://schemas.openxmlformats.org/officeDocument/2006/relationships/slide" Target="slides/slide17.xml"/><Relationship Id="rId58" Type="http://schemas.openxmlformats.org/officeDocument/2006/relationships/slide" Target="slides/slide18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info@physalia-courses.org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1.png"/><Relationship Id="rId3" Type="http://schemas.openxmlformats.org/officeDocument/2006/relationships/image" Target="../media/image20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388800"/>
            <a:ext cx="10079280" cy="19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Machine Learning for Multi-Omics Integration</a:t>
            </a:r>
            <a:br>
              <a:rPr sz="18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Physalia course, 2-4 February 2026, online</a:t>
            </a:r>
            <a:br>
              <a:rPr sz="1800"/>
            </a:br>
            <a:br>
              <a:rPr sz="1800"/>
            </a:br>
            <a:r>
              <a:rPr b="1" lang="en-US" sz="1800" spc="-1" strike="noStrike" u="sng">
                <a:solidFill>
                  <a:srgbClr val="ff6347"/>
                </a:solidFill>
                <a:uFillTx/>
                <a:latin typeface="Arial"/>
                <a:ea typeface="DejaVu Sans"/>
              </a:rPr>
              <a:t>Course outline and practical information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Group Leader (PI) at LIOS, Riga, Latvia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320"/>
            <a:ext cx="1800360" cy="112392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278440" y="2328480"/>
            <a:ext cx="5409720" cy="30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27"/>
          <p:cNvSpPr/>
          <p:nvPr/>
        </p:nvSpPr>
        <p:spPr>
          <a:xfrm>
            <a:off x="1746720" y="9720"/>
            <a:ext cx="5937840" cy="454680"/>
          </a:xfrm>
          <a:custGeom>
            <a:avLst/>
            <a:gdLst>
              <a:gd name="textAreaLeft" fmla="*/ 0 w 5937840"/>
              <a:gd name="textAreaRight" fmla="*/ 5938920 w 5937840"/>
              <a:gd name="textAreaTop" fmla="*/ 0 h 454680"/>
              <a:gd name="textAreaBottom" fmla="*/ 45576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Practical information: GitHub and Rstudio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28"/>
          <p:cNvSpPr/>
          <p:nvPr/>
        </p:nvSpPr>
        <p:spPr>
          <a:xfrm>
            <a:off x="1051920" y="1005840"/>
            <a:ext cx="832032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will take place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from 2 pm to 7 pm (Berlin time)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Links to the Rstudio server will be posted in the Slack 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The course GitHub repository containing lectures and exercises is: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https://github.com/NikolayOskolkov/Physalia_MLOmicsIntegration_2026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Please bookmark this address!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080" cy="112464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9400" y="67320"/>
            <a:ext cx="1272240" cy="44676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7955640" y="10080"/>
            <a:ext cx="209772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01200" y="26640"/>
            <a:ext cx="8915400" cy="557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" descr=""/>
          <p:cNvPicPr/>
          <p:nvPr/>
        </p:nvPicPr>
        <p:blipFill>
          <a:blip r:embed="rId1"/>
          <a:srcRect l="0" t="4784" r="93" b="59097"/>
          <a:stretch/>
        </p:blipFill>
        <p:spPr>
          <a:xfrm>
            <a:off x="9360" y="274320"/>
            <a:ext cx="10067760" cy="20422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rcRect l="13005" t="4535" r="5120" b="4560"/>
          <a:stretch/>
        </p:blipFill>
        <p:spPr>
          <a:xfrm>
            <a:off x="25200" y="4523400"/>
            <a:ext cx="1801080" cy="112464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rcRect l="0" t="55325" r="93" b="17774"/>
          <a:stretch/>
        </p:blipFill>
        <p:spPr>
          <a:xfrm>
            <a:off x="9360" y="2782080"/>
            <a:ext cx="10067760" cy="151848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29"/>
          <p:cNvSpPr/>
          <p:nvPr/>
        </p:nvSpPr>
        <p:spPr>
          <a:xfrm>
            <a:off x="2926080" y="4574880"/>
            <a:ext cx="6154200" cy="95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However, most of the time you will be using Rstudio server </a:t>
            </a: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(for R exercises) and Google Colab (for Python exercises)!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30"/>
          <p:cNvSpPr/>
          <p:nvPr/>
        </p:nvSpPr>
        <p:spPr>
          <a:xfrm>
            <a:off x="2491920" y="2394000"/>
            <a:ext cx="55083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ssh -i multiomics.pem -X ubuntu@54.244.40.220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560" cy="566820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31"/>
          <p:cNvSpPr/>
          <p:nvPr/>
        </p:nvSpPr>
        <p:spPr>
          <a:xfrm>
            <a:off x="968400" y="3736800"/>
            <a:ext cx="543024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connect to Rstudio server type in your browser: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http://52.13.75.148:8787/auth-sign-in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Username: ubuntu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Password:  rstudio26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Line 2"/>
          <p:cNvSpPr/>
          <p:nvPr/>
        </p:nvSpPr>
        <p:spPr>
          <a:xfrm flipH="1">
            <a:off x="3036960" y="5029200"/>
            <a:ext cx="1463040" cy="3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CustomShape 32"/>
          <p:cNvSpPr/>
          <p:nvPr/>
        </p:nvSpPr>
        <p:spPr>
          <a:xfrm>
            <a:off x="4522320" y="4865760"/>
            <a:ext cx="50781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Please provide your username, e.g. user1, here!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33"/>
          <p:cNvSpPr/>
          <p:nvPr/>
        </p:nvSpPr>
        <p:spPr>
          <a:xfrm>
            <a:off x="820080" y="560880"/>
            <a:ext cx="8817120" cy="50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if (!require("BiocManager", quietly = TRUE))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install.packages("BiocManager")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BiocManager::install("mixOmics")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BiocManager::install("MOFA2")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install.packages("rmarkdown")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install.packages("knitr")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install.packages("glmnet")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install.packages("Rtsne")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install.packages("uwot")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BiocManager::install(c('AnnotationFilter','BiocGenerics','GenomeInfoDb',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'GenomicFeatures','GenomicRanges','IRanges','Rsamtools','S4Vectors','TFBSTools',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'ggbio','motifmatchr','AnnotationDbi'))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install.packages("Seurat",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install.packages("Signac",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34"/>
          <p:cNvSpPr/>
          <p:nvPr/>
        </p:nvSpPr>
        <p:spPr>
          <a:xfrm>
            <a:off x="2011320" y="25920"/>
            <a:ext cx="5937840" cy="454680"/>
          </a:xfrm>
          <a:custGeom>
            <a:avLst/>
            <a:gdLst>
              <a:gd name="textAreaLeft" fmla="*/ 0 w 5937840"/>
              <a:gd name="textAreaRight" fmla="*/ 5938920 w 5937840"/>
              <a:gd name="textAreaTop" fmla="*/ 0 h 454680"/>
              <a:gd name="textAreaBottom" fmla="*/ 45576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Plan B (in case of network problems): install locally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5"/>
          <p:cNvSpPr/>
          <p:nvPr/>
        </p:nvSpPr>
        <p:spPr>
          <a:xfrm>
            <a:off x="454320" y="272880"/>
            <a:ext cx="9603720" cy="46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run Jupyter notebooks on Google Colab please do the following: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Clone this repo: https://github.com/NikolayOskolkov/Physalia_MLOmicsIntegration_2026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Unzip the data.zip folder locally and upload it to your Google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Start the Jupyter notebook from the Google drive and mount your google drive: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#Mount Google Drive to Colab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from google.colab import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drive.mount('/content/drive')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!ls -l /content/drive/MyDrive/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import 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os.chdir("/content/drive/MyDrive/data")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080" cy="1124640"/>
          </a:xfrm>
          <a:prstGeom prst="rect">
            <a:avLst/>
          </a:prstGeom>
          <a:ln w="0">
            <a:noFill/>
          </a:ln>
        </p:spPr>
      </p:pic>
      <p:sp>
        <p:nvSpPr>
          <p:cNvPr id="280" name="CustomShape 36"/>
          <p:cNvSpPr/>
          <p:nvPr/>
        </p:nvSpPr>
        <p:spPr>
          <a:xfrm>
            <a:off x="5497920" y="2695680"/>
            <a:ext cx="421884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N.B. you need a Google account</a:t>
            </a:r>
            <a:br>
              <a:rPr sz="1800"/>
            </a:b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to be able to run Google Colab!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2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214720" y="9720"/>
            <a:ext cx="5254560" cy="453960"/>
          </a:xfrm>
          <a:custGeom>
            <a:avLst/>
            <a:gdLst>
              <a:gd name="textAreaLeft" fmla="*/ 0 w 5254560"/>
              <a:gd name="textAreaRight" fmla="*/ 5255640 w 5254560"/>
              <a:gd name="textAreaTop" fmla="*/ 0 h 453960"/>
              <a:gd name="textAreaBottom" fmla="*/ 455040 h 45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us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39400" y="771120"/>
            <a:ext cx="6405120" cy="37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Organizer:</a:t>
            </a: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 Carlo Pecoraro, Physalia courses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info@physalia-courses.org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Instructor: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Nikolay Oskolkov, MRG Group Leader, LIOS, Riga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nikolay.oskolkov@osi.lv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rcRect l="2777" t="0" r="36067" b="4672"/>
          <a:stretch/>
        </p:blipFill>
        <p:spPr>
          <a:xfrm>
            <a:off x="7547400" y="850680"/>
            <a:ext cx="1459440" cy="135720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rcRect l="0" t="4749" r="0" b="0"/>
          <a:stretch/>
        </p:blipFill>
        <p:spPr>
          <a:xfrm>
            <a:off x="7677720" y="2515680"/>
            <a:ext cx="1218960" cy="1717560"/>
          </a:xfrm>
          <a:prstGeom prst="rect">
            <a:avLst/>
          </a:prstGeom>
          <a:ln w="0"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1513800" y="5325120"/>
            <a:ext cx="1355400" cy="283320"/>
          </a:xfrm>
          <a:custGeom>
            <a:avLst/>
            <a:gdLst>
              <a:gd name="textAreaLeft" fmla="*/ 0 w 1355400"/>
              <a:gd name="textAreaRight" fmla="*/ 1356480 w 1355400"/>
              <a:gd name="textAreaTop" fmla="*/ 0 h 283320"/>
              <a:gd name="textAreaBottom" fmla="*/ 284400 h 283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" name="Group 4"/>
          <p:cNvGrpSpPr/>
          <p:nvPr/>
        </p:nvGrpSpPr>
        <p:grpSpPr>
          <a:xfrm>
            <a:off x="1199520" y="4480560"/>
            <a:ext cx="2094480" cy="845280"/>
            <a:chOff x="1199520" y="4480560"/>
            <a:chExt cx="2094480" cy="845280"/>
          </a:xfrm>
        </p:grpSpPr>
        <p:pic>
          <p:nvPicPr>
            <p:cNvPr id="189" name="" descr=""/>
            <p:cNvPicPr/>
            <p:nvPr/>
          </p:nvPicPr>
          <p:blipFill>
            <a:blip r:embed="rId4"/>
            <a:srcRect l="58359" t="18655" r="0" b="20725"/>
            <a:stretch/>
          </p:blipFill>
          <p:spPr>
            <a:xfrm>
              <a:off x="2267640" y="4501080"/>
              <a:ext cx="1026360" cy="82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" descr=""/>
            <p:cNvPicPr/>
            <p:nvPr/>
          </p:nvPicPr>
          <p:blipFill>
            <a:blip r:embed="rId5"/>
            <a:srcRect l="0" t="18655" r="56442" b="20725"/>
            <a:stretch/>
          </p:blipFill>
          <p:spPr>
            <a:xfrm>
              <a:off x="1199520" y="4480560"/>
              <a:ext cx="1073520" cy="824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1" name="CustomShape 5"/>
          <p:cNvSpPr/>
          <p:nvPr/>
        </p:nvSpPr>
        <p:spPr>
          <a:xfrm>
            <a:off x="5939280" y="5248800"/>
            <a:ext cx="183132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6"/>
          <a:srcRect l="11567" t="14531" r="7772" b="12490"/>
          <a:stretch/>
        </p:blipFill>
        <p:spPr>
          <a:xfrm>
            <a:off x="6313680" y="4381560"/>
            <a:ext cx="1002600" cy="90684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3888000" y="5369040"/>
            <a:ext cx="1607040" cy="228600"/>
          </a:xfrm>
          <a:custGeom>
            <a:avLst/>
            <a:gdLst>
              <a:gd name="textAreaLeft" fmla="*/ 0 w 1607040"/>
              <a:gd name="textAreaRight" fmla="*/ 1608120 w 1607040"/>
              <a:gd name="textAreaTop" fmla="*/ 0 h 228600"/>
              <a:gd name="textAreaBottom" fmla="*/ 229680 h 2286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7"/>
          <a:stretch/>
        </p:blipFill>
        <p:spPr>
          <a:xfrm>
            <a:off x="4182840" y="4398840"/>
            <a:ext cx="975960" cy="96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8"/>
          <p:cNvSpPr/>
          <p:nvPr/>
        </p:nvSpPr>
        <p:spPr>
          <a:xfrm>
            <a:off x="2257560" y="30240"/>
            <a:ext cx="5256360" cy="455760"/>
          </a:xfrm>
          <a:custGeom>
            <a:avLst/>
            <a:gdLst>
              <a:gd name="textAreaLeft" fmla="*/ 0 w 5256360"/>
              <a:gd name="textAreaRight" fmla="*/ 5257800 w 5256360"/>
              <a:gd name="textAreaTop" fmla="*/ 0 h 455760"/>
              <a:gd name="textAreaBottom" fmla="*/ 45720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Brief introduction: who am 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12"/>
          <p:cNvSpPr/>
          <p:nvPr/>
        </p:nvSpPr>
        <p:spPr>
          <a:xfrm>
            <a:off x="556200" y="519480"/>
            <a:ext cx="4003920" cy="1896840"/>
          </a:xfrm>
          <a:custGeom>
            <a:avLst/>
            <a:gdLst>
              <a:gd name="textAreaLeft" fmla="*/ 0 w 4003920"/>
              <a:gd name="textAreaRight" fmla="*/ 4005360 w 4003920"/>
              <a:gd name="textAreaTop" fmla="*/ 0 h 1896840"/>
              <a:gd name="textAreaBottom" fmla="*/ 1898280 h 18968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2007   PhD in theoretical physics in Moscow, Russia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2011   medical genomics at Lund University,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2016   bioinformatician at NBIS SciLifeLab,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2025   Metabolic Research Group leader, LIOS, Latvia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50+ publications; h-index = 25; 4,000+ citations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rcRect l="0" t="4801" r="248" b="444"/>
          <a:stretch/>
        </p:blipFill>
        <p:spPr>
          <a:xfrm>
            <a:off x="371520" y="2499120"/>
            <a:ext cx="5832720" cy="31165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rcRect l="0" t="9377" r="0" b="0"/>
          <a:stretch/>
        </p:blipFill>
        <p:spPr>
          <a:xfrm>
            <a:off x="7524720" y="654120"/>
            <a:ext cx="2516400" cy="147492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69840" y="36360"/>
            <a:ext cx="568800" cy="51876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4692600" y="668160"/>
            <a:ext cx="2803680" cy="146412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13"/>
          <p:cNvSpPr/>
          <p:nvPr/>
        </p:nvSpPr>
        <p:spPr>
          <a:xfrm>
            <a:off x="7539120" y="638280"/>
            <a:ext cx="1100160" cy="274680"/>
          </a:xfrm>
          <a:custGeom>
            <a:avLst/>
            <a:gdLst>
              <a:gd name="textAreaLeft" fmla="*/ 0 w 1100160"/>
              <a:gd name="textAreaRight" fmla="*/ 1101600 w 1100160"/>
              <a:gd name="textAreaTop" fmla="*/ 0 h 274680"/>
              <a:gd name="textAreaBottom" fmla="*/ 276120 h 27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Lund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4"/>
          <p:cNvSpPr/>
          <p:nvPr/>
        </p:nvSpPr>
        <p:spPr>
          <a:xfrm>
            <a:off x="5991120" y="673200"/>
            <a:ext cx="1476720" cy="274680"/>
          </a:xfrm>
          <a:custGeom>
            <a:avLst/>
            <a:gdLst>
              <a:gd name="textAreaLeft" fmla="*/ 0 w 1476720"/>
              <a:gd name="textAreaRight" fmla="*/ 1478160 w 1476720"/>
              <a:gd name="textAreaTop" fmla="*/ 0 h 274680"/>
              <a:gd name="textAreaBottom" fmla="*/ 276120 h 27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069a2e"/>
                </a:solidFill>
                <a:latin typeface="Arial"/>
                <a:ea typeface="DejaVu Sans"/>
              </a:rPr>
              <a:t>Moscow State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3" name="Group 6"/>
          <p:cNvGrpSpPr/>
          <p:nvPr/>
        </p:nvGrpSpPr>
        <p:grpSpPr>
          <a:xfrm>
            <a:off x="6620040" y="2149560"/>
            <a:ext cx="3192480" cy="1758960"/>
            <a:chOff x="6620040" y="2149560"/>
            <a:chExt cx="3192480" cy="1758960"/>
          </a:xfrm>
        </p:grpSpPr>
        <p:pic>
          <p:nvPicPr>
            <p:cNvPr id="204" name="" descr=""/>
            <p:cNvPicPr/>
            <p:nvPr/>
          </p:nvPicPr>
          <p:blipFill>
            <a:blip r:embed="rId5"/>
            <a:srcRect l="0" t="37409" r="0" b="0"/>
            <a:stretch/>
          </p:blipFill>
          <p:spPr>
            <a:xfrm>
              <a:off x="6620040" y="2166840"/>
              <a:ext cx="3095640" cy="1741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" name="CustomShape 15"/>
            <p:cNvSpPr/>
            <p:nvPr/>
          </p:nvSpPr>
          <p:spPr>
            <a:xfrm>
              <a:off x="8942400" y="2149560"/>
              <a:ext cx="870120" cy="271440"/>
            </a:xfrm>
            <a:custGeom>
              <a:avLst/>
              <a:gdLst>
                <a:gd name="textAreaLeft" fmla="*/ 0 w 870120"/>
                <a:gd name="textAreaRight" fmla="*/ 871560 w 870120"/>
                <a:gd name="textAreaTop" fmla="*/ 0 h 271440"/>
                <a:gd name="textAreaBottom" fmla="*/ 272880 h 271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37"/>
                </a:spcBef>
                <a:spcAft>
                  <a:spcPts val="37"/>
                </a:spcAf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SciLifeLab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6" name=""/>
          <p:cNvSpPr/>
          <p:nvPr/>
        </p:nvSpPr>
        <p:spPr>
          <a:xfrm>
            <a:off x="2208240" y="2430360"/>
            <a:ext cx="2010600" cy="160776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93000"/>
              </a:lnSpc>
              <a:spcBef>
                <a:spcPts val="74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07" name=""/>
          <p:cNvGrpSpPr/>
          <p:nvPr/>
        </p:nvGrpSpPr>
        <p:grpSpPr>
          <a:xfrm>
            <a:off x="6623640" y="3923280"/>
            <a:ext cx="3101760" cy="1777680"/>
            <a:chOff x="6623640" y="3923280"/>
            <a:chExt cx="3101760" cy="1777680"/>
          </a:xfrm>
        </p:grpSpPr>
        <p:pic>
          <p:nvPicPr>
            <p:cNvPr id="208" name="" descr=""/>
            <p:cNvPicPr/>
            <p:nvPr/>
          </p:nvPicPr>
          <p:blipFill>
            <a:blip r:embed="rId6"/>
            <a:stretch/>
          </p:blipFill>
          <p:spPr>
            <a:xfrm>
              <a:off x="6623640" y="3923280"/>
              <a:ext cx="3100320" cy="1742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"/>
            <p:cNvSpPr/>
            <p:nvPr/>
          </p:nvSpPr>
          <p:spPr>
            <a:xfrm>
              <a:off x="8620920" y="5427000"/>
              <a:ext cx="1104480" cy="2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37"/>
                </a:spcBef>
                <a:spcAft>
                  <a:spcPts val="37"/>
                </a:spcAft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  <a:tab algn="l" pos="9601200"/>
                  <a:tab algn="l" pos="10058400"/>
                  <a:tab algn="l" pos="1051560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NIRI=LIOS+BMC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10" name="" descr=""/>
          <p:cNvPicPr/>
          <p:nvPr/>
        </p:nvPicPr>
        <p:blipFill>
          <a:blip r:embed="rId7"/>
          <a:srcRect l="4687" t="30438" r="4687" b="24824"/>
          <a:stretch/>
        </p:blipFill>
        <p:spPr>
          <a:xfrm>
            <a:off x="8193600" y="100440"/>
            <a:ext cx="1836000" cy="39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rcRect l="0" t="0" r="0" b="26727"/>
          <a:stretch/>
        </p:blipFill>
        <p:spPr>
          <a:xfrm>
            <a:off x="109800" y="750960"/>
            <a:ext cx="6327000" cy="33987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rcRect l="0" t="0" r="0" b="24311"/>
          <a:stretch/>
        </p:blipFill>
        <p:spPr>
          <a:xfrm>
            <a:off x="7281720" y="763200"/>
            <a:ext cx="1911240" cy="233208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8200080" y="3306600"/>
            <a:ext cx="1784520" cy="178452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8181000" y="5100480"/>
            <a:ext cx="1830600" cy="514800"/>
          </a:xfrm>
          <a:custGeom>
            <a:avLst/>
            <a:gdLst>
              <a:gd name="textAreaLeft" fmla="*/ 0 w 1830600"/>
              <a:gd name="textAreaRight" fmla="*/ 1832040 w 1830600"/>
              <a:gd name="textAreaTop" fmla="*/ 0 h 514800"/>
              <a:gd name="textAreaBottom" fmla="*/ 516240 h 514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Daniel Rivas, MD, PhD in AI,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postdoctoral fellow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Metabolic Research Group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2185200" y="65160"/>
            <a:ext cx="5256360" cy="455760"/>
          </a:xfrm>
          <a:custGeom>
            <a:avLst/>
            <a:gdLst>
              <a:gd name="textAreaLeft" fmla="*/ 0 w 5256360"/>
              <a:gd name="textAreaRight" fmla="*/ 5257800 w 5256360"/>
              <a:gd name="textAreaTop" fmla="*/ 0 h 455760"/>
              <a:gd name="textAreaBottom" fmla="*/ 457200 h 45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Metabolic Research Group at NIRI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-66600" y="4349160"/>
            <a:ext cx="662400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1" lang="en-US" sz="1800" spc="-1" strike="noStrike">
                <a:solidFill>
                  <a:srgbClr val="008000"/>
                </a:solidFill>
                <a:latin typeface="Arial"/>
                <a:ea typeface="DejaVu Sans"/>
              </a:rPr>
              <a:t>1 more postdoctoral fellow and 1 PhD student to be hired</a:t>
            </a: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If you know anyone who might be interested, </a:t>
            </a: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please contact me!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4"/>
          <a:stretch/>
        </p:blipFill>
        <p:spPr>
          <a:xfrm>
            <a:off x="69840" y="36360"/>
            <a:ext cx="568800" cy="51876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5"/>
          <a:srcRect l="4687" t="30438" r="4687" b="24824"/>
          <a:stretch/>
        </p:blipFill>
        <p:spPr>
          <a:xfrm>
            <a:off x="8193600" y="100440"/>
            <a:ext cx="1836000" cy="39132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6"/>
          <a:srcRect l="0" t="17330" r="0" b="0"/>
          <a:stretch/>
        </p:blipFill>
        <p:spPr>
          <a:xfrm>
            <a:off x="6445440" y="3326400"/>
            <a:ext cx="1659600" cy="182880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11"/>
          <p:cNvSpPr/>
          <p:nvPr/>
        </p:nvSpPr>
        <p:spPr>
          <a:xfrm>
            <a:off x="6381000" y="5208840"/>
            <a:ext cx="1830600" cy="514800"/>
          </a:xfrm>
          <a:custGeom>
            <a:avLst/>
            <a:gdLst>
              <a:gd name="textAreaLeft" fmla="*/ 0 w 1830600"/>
              <a:gd name="textAreaRight" fmla="*/ 1832040 w 1830600"/>
              <a:gd name="textAreaTop" fmla="*/ 0 h 514800"/>
              <a:gd name="textAreaBottom" fmla="*/ 516240 h 514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Kristina Grausa,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PhD sudent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Metabolic Research Group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680"/>
            <a:ext cx="1800360" cy="112392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2206800" y="27360"/>
            <a:ext cx="5254560" cy="453960"/>
          </a:xfrm>
          <a:custGeom>
            <a:avLst/>
            <a:gdLst>
              <a:gd name="textAreaLeft" fmla="*/ 0 w 5254560"/>
              <a:gd name="textAreaRight" fmla="*/ 5255640 w 5254560"/>
              <a:gd name="textAreaTop" fmla="*/ 0 h 453960"/>
              <a:gd name="textAreaBottom" fmla="*/ 455040 h 45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you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2033280" y="914400"/>
            <a:ext cx="7338600" cy="29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University / Institute / Company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interest(s)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Previous experience with computational analysis and bioinformatics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 to join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Expectations from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59040" y="66960"/>
            <a:ext cx="1272240" cy="44676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7955280" y="9720"/>
            <a:ext cx="209772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5840" cy="44856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17"/>
          <p:cNvSpPr/>
          <p:nvPr/>
        </p:nvSpPr>
        <p:spPr>
          <a:xfrm>
            <a:off x="2016720" y="-11160"/>
            <a:ext cx="5518800" cy="455040"/>
          </a:xfrm>
          <a:custGeom>
            <a:avLst/>
            <a:gdLst>
              <a:gd name="textAreaLeft" fmla="*/ 0 w 5518800"/>
              <a:gd name="textAreaRight" fmla="*/ 5519880 w 551880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begins: 2015 – until now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8" name="Group 2"/>
          <p:cNvGrpSpPr/>
          <p:nvPr/>
        </p:nvGrpSpPr>
        <p:grpSpPr>
          <a:xfrm>
            <a:off x="5821560" y="512640"/>
            <a:ext cx="4200480" cy="2867040"/>
            <a:chOff x="5821560" y="512640"/>
            <a:chExt cx="4200480" cy="2867040"/>
          </a:xfrm>
        </p:grpSpPr>
        <p:pic>
          <p:nvPicPr>
            <p:cNvPr id="229" name="" descr=""/>
            <p:cNvPicPr/>
            <p:nvPr/>
          </p:nvPicPr>
          <p:blipFill>
            <a:blip r:embed="rId2"/>
            <a:srcRect l="0" t="0" r="16626" b="0"/>
            <a:stretch/>
          </p:blipFill>
          <p:spPr>
            <a:xfrm>
              <a:off x="5821560" y="512640"/>
              <a:ext cx="3905280" cy="259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" name="CustomShape 18"/>
            <p:cNvSpPr/>
            <p:nvPr/>
          </p:nvSpPr>
          <p:spPr>
            <a:xfrm>
              <a:off x="6055200" y="3156480"/>
              <a:ext cx="3966840" cy="223200"/>
            </a:xfrm>
            <a:custGeom>
              <a:avLst/>
              <a:gdLst>
                <a:gd name="textAreaLeft" fmla="*/ 0 w 3966840"/>
                <a:gd name="textAreaRight" fmla="*/ 3967920 w 3966840"/>
                <a:gd name="textAreaTop" fmla="*/ 0 h 223200"/>
                <a:gd name="textAreaBottom" fmla="*/ 224280 h 2232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https://github.com/NBISweden/workshop_omics_integration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7955280" y="19080"/>
            <a:ext cx="2101320" cy="532800"/>
          </a:xfrm>
          <a:prstGeom prst="rect">
            <a:avLst/>
          </a:prstGeom>
          <a:ln w="0">
            <a:noFill/>
          </a:ln>
        </p:spPr>
      </p:pic>
      <p:grpSp>
        <p:nvGrpSpPr>
          <p:cNvPr id="232" name="Group 5"/>
          <p:cNvGrpSpPr/>
          <p:nvPr/>
        </p:nvGrpSpPr>
        <p:grpSpPr>
          <a:xfrm>
            <a:off x="5693040" y="3618360"/>
            <a:ext cx="4465440" cy="1957320"/>
            <a:chOff x="5693040" y="3618360"/>
            <a:chExt cx="4465440" cy="1957320"/>
          </a:xfrm>
        </p:grpSpPr>
        <p:grpSp>
          <p:nvGrpSpPr>
            <p:cNvPr id="233" name="Group 8"/>
            <p:cNvGrpSpPr/>
            <p:nvPr/>
          </p:nvGrpSpPr>
          <p:grpSpPr>
            <a:xfrm>
              <a:off x="5693040" y="3618360"/>
              <a:ext cx="4197240" cy="1358280"/>
              <a:chOff x="5693040" y="3618360"/>
              <a:chExt cx="4197240" cy="1358280"/>
            </a:xfrm>
          </p:grpSpPr>
          <p:pic>
            <p:nvPicPr>
              <p:cNvPr id="234" name="" descr=""/>
              <p:cNvPicPr/>
              <p:nvPr/>
            </p:nvPicPr>
            <p:blipFill>
              <a:blip r:embed="rId4"/>
              <a:srcRect l="8969" t="17673" r="42016" b="67748"/>
              <a:stretch/>
            </p:blipFill>
            <p:spPr>
              <a:xfrm>
                <a:off x="5780520" y="4323240"/>
                <a:ext cx="4109760" cy="653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5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8303400" y="3618360"/>
                <a:ext cx="1585440" cy="686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6" name="CustomShape 19"/>
              <p:cNvSpPr/>
              <p:nvPr/>
            </p:nvSpPr>
            <p:spPr>
              <a:xfrm>
                <a:off x="5693040" y="3670560"/>
                <a:ext cx="1979280" cy="385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BOUGHT BY:</a:t>
                </a:r>
                <a:endParaRPr b="0" lang="en-US" sz="2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37" name="CustomShape 20"/>
            <p:cNvSpPr/>
            <p:nvPr/>
          </p:nvSpPr>
          <p:spPr>
            <a:xfrm>
              <a:off x="5693760" y="5104440"/>
              <a:ext cx="4464720" cy="47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Last runs: February 2023 (online), 94 applications</a:t>
              </a:r>
              <a:br>
                <a:rPr sz="1800"/>
              </a:b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                October  2024  (onsite), 49 applications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8" name="Group 9"/>
          <p:cNvGrpSpPr/>
          <p:nvPr/>
        </p:nvGrpSpPr>
        <p:grpSpPr>
          <a:xfrm>
            <a:off x="290520" y="2926080"/>
            <a:ext cx="5117760" cy="2708280"/>
            <a:chOff x="290520" y="2926080"/>
            <a:chExt cx="5117760" cy="2708280"/>
          </a:xfrm>
        </p:grpSpPr>
        <p:pic>
          <p:nvPicPr>
            <p:cNvPr id="239" name="" descr=""/>
            <p:cNvPicPr/>
            <p:nvPr/>
          </p:nvPicPr>
          <p:blipFill>
            <a:blip r:embed="rId6"/>
            <a:srcRect l="3531" t="32178" r="38382" b="9739"/>
            <a:stretch/>
          </p:blipFill>
          <p:spPr>
            <a:xfrm>
              <a:off x="290520" y="2926080"/>
              <a:ext cx="4897080" cy="269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0" name="CustomShape 21"/>
            <p:cNvSpPr/>
            <p:nvPr/>
          </p:nvSpPr>
          <p:spPr>
            <a:xfrm>
              <a:off x="3691440" y="5204520"/>
              <a:ext cx="1716840" cy="429840"/>
            </a:xfrm>
            <a:custGeom>
              <a:avLst/>
              <a:gdLst>
                <a:gd name="textAreaLeft" fmla="*/ 0 w 1716840"/>
                <a:gd name="textAreaRight" fmla="*/ 1717920 w 1716840"/>
                <a:gd name="textAreaTop" fmla="*/ 0 h 429840"/>
                <a:gd name="textAreaBottom" fmla="*/ 430920 h 4298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Rönn et al., </a:t>
              </a:r>
              <a:br>
                <a:rPr sz="1800"/>
              </a:b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Scientific Reports 2024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41" name="" descr=""/>
          <p:cNvPicPr/>
          <p:nvPr/>
        </p:nvPicPr>
        <p:blipFill>
          <a:blip r:embed="rId7"/>
          <a:srcRect l="0" t="5211" r="0" b="2263"/>
          <a:stretch/>
        </p:blipFill>
        <p:spPr>
          <a:xfrm>
            <a:off x="174600" y="549360"/>
            <a:ext cx="5270400" cy="219204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22"/>
          <p:cNvSpPr/>
          <p:nvPr/>
        </p:nvSpPr>
        <p:spPr>
          <a:xfrm>
            <a:off x="3281400" y="2695680"/>
            <a:ext cx="2193480" cy="286560"/>
          </a:xfrm>
          <a:custGeom>
            <a:avLst/>
            <a:gdLst>
              <a:gd name="textAreaLeft" fmla="*/ 0 w 2193480"/>
              <a:gd name="textAreaRight" fmla="*/ 2194560 w 2193480"/>
              <a:gd name="textAreaTop" fmla="*/ 0 h 286560"/>
              <a:gd name="textAreaBottom" fmla="*/ 287640 h 286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Yugi et al., Trends Biotechnol. 2016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23"/>
          <p:cNvSpPr/>
          <p:nvPr/>
        </p:nvSpPr>
        <p:spPr>
          <a:xfrm>
            <a:off x="2223360" y="70920"/>
            <a:ext cx="5255280" cy="454680"/>
          </a:xfrm>
          <a:custGeom>
            <a:avLst/>
            <a:gdLst>
              <a:gd name="textAreaLeft" fmla="*/ 0 w 5255280"/>
              <a:gd name="textAreaRight" fmla="*/ 5256360 w 5255280"/>
              <a:gd name="textAreaTop" fmla="*/ 0 h 454680"/>
              <a:gd name="textAreaBottom" fmla="*/ 45576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outline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24"/>
          <p:cNvSpPr/>
          <p:nvPr/>
        </p:nvSpPr>
        <p:spPr>
          <a:xfrm>
            <a:off x="701280" y="753840"/>
            <a:ext cx="878112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 1: introduction of machine learning concepts for data integration, feature selection and supervised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Day2: unsupervised Omics integration, factor analysis and graph intersection, neural networks for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Day3: dimension reduction methods and UMAP for Omics integration, horizontal and vertical integration of single cell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280400" y="3511080"/>
            <a:ext cx="1471320" cy="170784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2434320" y="3490200"/>
            <a:ext cx="1801080" cy="172872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rcRect l="29612" t="9218" r="26152" b="308"/>
          <a:stretch/>
        </p:blipFill>
        <p:spPr>
          <a:xfrm>
            <a:off x="5814720" y="3428640"/>
            <a:ext cx="1702440" cy="17902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rcRect l="59382" t="47773" r="8047" b="7356"/>
          <a:stretch/>
        </p:blipFill>
        <p:spPr>
          <a:xfrm>
            <a:off x="6480" y="3471480"/>
            <a:ext cx="2368440" cy="190584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7500960" y="3438720"/>
            <a:ext cx="2503800" cy="187164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6"/>
          <a:stretch/>
        </p:blipFill>
        <p:spPr>
          <a:xfrm>
            <a:off x="59400" y="67320"/>
            <a:ext cx="1272240" cy="4467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7"/>
          <a:stretch/>
        </p:blipFill>
        <p:spPr>
          <a:xfrm>
            <a:off x="7955640" y="10080"/>
            <a:ext cx="209772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9760" y="67680"/>
            <a:ext cx="1272240" cy="44676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956000" y="10440"/>
            <a:ext cx="2097720" cy="531000"/>
          </a:xfrm>
          <a:prstGeom prst="rect">
            <a:avLst/>
          </a:prstGeom>
          <a:ln w="0">
            <a:noFill/>
          </a:ln>
        </p:spPr>
      </p:pic>
      <p:sp>
        <p:nvSpPr>
          <p:cNvPr id="254" name="CustomShape 4"/>
          <p:cNvSpPr/>
          <p:nvPr/>
        </p:nvSpPr>
        <p:spPr>
          <a:xfrm>
            <a:off x="2223720" y="70920"/>
            <a:ext cx="5255280" cy="454680"/>
          </a:xfrm>
          <a:custGeom>
            <a:avLst/>
            <a:gdLst>
              <a:gd name="textAreaLeft" fmla="*/ 0 w 5255280"/>
              <a:gd name="textAreaRight" fmla="*/ 5256360 w 5255280"/>
              <a:gd name="textAreaTop" fmla="*/ 0 h 454680"/>
              <a:gd name="textAreaBottom" fmla="*/ 455760 h 45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program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1625400" y="515880"/>
            <a:ext cx="6629400" cy="515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58680" y="12060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7955280" y="98280"/>
            <a:ext cx="2101320" cy="53460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25"/>
          <p:cNvSpPr/>
          <p:nvPr/>
        </p:nvSpPr>
        <p:spPr>
          <a:xfrm>
            <a:off x="2251080" y="63360"/>
            <a:ext cx="5254560" cy="455040"/>
          </a:xfrm>
          <a:custGeom>
            <a:avLst/>
            <a:gdLst>
              <a:gd name="textAreaLeft" fmla="*/ 0 w 5254560"/>
              <a:gd name="textAreaRight" fmla="*/ 5255640 w 525456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Housekeeping rules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26"/>
          <p:cNvSpPr/>
          <p:nvPr/>
        </p:nvSpPr>
        <p:spPr>
          <a:xfrm>
            <a:off x="543240" y="811800"/>
            <a:ext cx="8840520" cy="4502160"/>
          </a:xfrm>
          <a:custGeom>
            <a:avLst/>
            <a:gdLst>
              <a:gd name="textAreaLeft" fmla="*/ 0 w 8840520"/>
              <a:gd name="textAreaRight" fmla="*/ 8841600 w 8840520"/>
              <a:gd name="textAreaTop" fmla="*/ 0 h 4502160"/>
              <a:gd name="textAreaBottom" fmla="*/ 4503240 h 4502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Please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your questions anytime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it is ok to interrupt me, or you can raise your hand and ask. You can also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questions in the slack workspace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this course.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includes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6 lectures (~1h each) and 7 practicals (~1.5h each)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there is a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15 min break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after each lecture and each practical. We can potentially make longer breaks if needed.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During practicals, we will use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Rmarkdown and Jupyter notebooks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At the end of each practical, I will use rendered html-versions of the notebooks to go through command lines with my explanations.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material is based on data and problems from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computational biology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however the concepts discussed are general and can be applied for other types of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2024-11-07T19:18:06Z</dcterms:created>
  <dc:creator>Nikolay Oskolkov</dc:creator>
  <dc:description/>
  <dc:language>en-US</dc:language>
  <cp:lastModifiedBy/>
  <cp:lastPrinted>2025-12-14T08:46:31Z</cp:lastPrinted>
  <dcterms:modified xsi:type="dcterms:W3CDTF">2026-01-31T11:06:43Z</dcterms:modified>
  <cp:revision>71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